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88" r:id="rId3"/>
    <p:sldId id="257" r:id="rId4"/>
    <p:sldId id="28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7" r:id="rId32"/>
    <p:sldId id="284" r:id="rId3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7" d="100"/>
          <a:sy n="47" d="100"/>
        </p:scale>
        <p:origin x="-2616" y="-10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notesMaster" Target="notesMasters/notesMaster1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6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86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6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F2F65-2E61-4C55-A51B-3116762D2873}" type="datetime1">
              <a:rPr lang="zh-CN" altLang="en-US" smtClean="0"/>
            </a:fld>
            <a:endParaRPr lang="zh-CN" altLang="en-US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9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6BDE-0CE8-4BC6-A018-49F5290688D8}" type="datetime1">
              <a:rPr lang="zh-CN" altLang="en-US" smtClean="0"/>
            </a:fld>
            <a:endParaRPr lang="zh-CN" altLang="en-US"/>
          </a:p>
        </p:txBody>
      </p:sp>
      <p:sp>
        <p:nvSpPr>
          <p:cNvPr id="10486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6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8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8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96A-4E2E-4C87-9B9D-2A3DB2582F85}" type="datetime1">
              <a:rPr lang="zh-CN" altLang="en-US" smtClean="0"/>
            </a:fld>
            <a:endParaRPr lang="zh-CN" altLang="en-US"/>
          </a:p>
        </p:txBody>
      </p:sp>
      <p:sp>
        <p:nvSpPr>
          <p:cNvPr id="104868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68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9990-4D89-414D-ABF4-912E43C06F58}" type="datetime1">
              <a:rPr lang="zh-CN" altLang="en-US" smtClean="0"/>
            </a:fld>
            <a:endParaRPr lang="zh-CN" altLang="en-US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85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sp>
        <p:nvSpPr>
          <p:cNvPr id="104868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F4702-9E2F-4E47-9507-D0ABED487BB9}" type="datetime1">
              <a:rPr lang="zh-CN" altLang="en-US" smtClean="0"/>
            </a:fld>
            <a:endParaRPr lang="zh-CN" altLang="en-US"/>
          </a:p>
        </p:txBody>
      </p:sp>
      <p:sp>
        <p:nvSpPr>
          <p:cNvPr id="10486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6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6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6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6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4379-2825-497A-BE5C-1B143984A031}" type="datetime1">
              <a:rPr lang="zh-CN" altLang="en-US" smtClean="0"/>
            </a:fld>
            <a:endParaRPr lang="zh-CN" altLang="en-US"/>
          </a:p>
        </p:txBody>
      </p:sp>
      <p:sp>
        <p:nvSpPr>
          <p:cNvPr id="104866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6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3BF4A-08BC-4195-AD9B-CA03A896B7F4}" type="datetime1">
              <a:rPr lang="zh-CN" altLang="en-US" smtClean="0"/>
            </a:fld>
            <a:endParaRPr lang="zh-CN" altLang="en-US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7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66F8-21B9-4EED-9BD3-EEA1FF78A722}" type="datetime1">
              <a:rPr lang="zh-CN" altLang="en-US" smtClean="0"/>
            </a:fld>
            <a:endParaRPr lang="zh-CN" altLang="en-US"/>
          </a:p>
        </p:txBody>
      </p:sp>
      <p:sp>
        <p:nvSpPr>
          <p:cNvPr id="104867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67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D841-C0C2-49BD-82A7-9BA44D55FAE2}" type="datetime1">
              <a:rPr lang="zh-CN" altLang="en-US" smtClean="0"/>
            </a:fld>
            <a:endParaRPr lang="zh-CN" altLang="en-US"/>
          </a:p>
        </p:txBody>
      </p:sp>
      <p:sp>
        <p:nvSpPr>
          <p:cNvPr id="104864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6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sp>
        <p:nvSpPr>
          <p:cNvPr id="10485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4293-2106-4AFF-AF95-84B9BF29D082}" type="datetime1">
              <a:rPr lang="zh-CN" altLang="en-US" smtClean="0"/>
            </a:fld>
            <a:endParaRPr lang="zh-CN" altLang="en-US"/>
          </a:p>
        </p:txBody>
      </p:sp>
      <p:sp>
        <p:nvSpPr>
          <p:cNvPr id="10485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5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1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59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</p:txBody>
      </p:sp>
      <p:sp>
        <p:nvSpPr>
          <p:cNvPr id="104859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304E0-4462-4950-BBF1-03A45171A11C}" type="datetime1">
              <a:rPr lang="zh-CN" altLang="en-US" smtClean="0"/>
            </a:fld>
            <a:endParaRPr lang="zh-CN" altLang="en-US"/>
          </a:p>
        </p:txBody>
      </p:sp>
      <p:sp>
        <p:nvSpPr>
          <p:cNvPr id="104859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59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F92D-AC71-49AF-9961-86DBCF588AEC}" type="datetime1">
              <a:rPr lang="zh-CN" altLang="en-US" smtClean="0"/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SKW</a:t>
            </a:r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dir="in"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5912"/>
            <a:ext cx="9144000" cy="4662447"/>
          </a:xfrm>
          <a:custGeom>
            <a:avLst/>
            <a:gdLst/>
            <a:ahLst/>
            <a:cxnLst/>
            <a:rect l="l" t="t" r="r" b="b"/>
            <a:pathLst>
              <a:path w="9144000" h="3496945">
                <a:moveTo>
                  <a:pt x="0" y="3496564"/>
                </a:moveTo>
                <a:lnTo>
                  <a:pt x="9144000" y="3496564"/>
                </a:lnTo>
                <a:lnTo>
                  <a:pt x="9144000" y="0"/>
                </a:lnTo>
                <a:lnTo>
                  <a:pt x="0" y="0"/>
                </a:lnTo>
                <a:lnTo>
                  <a:pt x="0" y="3496564"/>
                </a:lnTo>
                <a:close/>
              </a:path>
            </a:pathLst>
          </a:custGeom>
          <a:solidFill>
            <a:srgbClr val="114454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3" name="object 3"/>
          <p:cNvSpPr/>
          <p:nvPr/>
        </p:nvSpPr>
        <p:spPr>
          <a:xfrm>
            <a:off x="0" y="707042"/>
            <a:ext cx="9144000" cy="348870"/>
          </a:xfrm>
          <a:custGeom>
            <a:avLst/>
            <a:gdLst/>
            <a:ahLst/>
            <a:cxnLst/>
            <a:rect l="l" t="t" r="r" b="b"/>
            <a:pathLst>
              <a:path w="9144000" h="261620">
                <a:moveTo>
                  <a:pt x="0" y="261620"/>
                </a:moveTo>
                <a:lnTo>
                  <a:pt x="9144000" y="261620"/>
                </a:lnTo>
                <a:lnTo>
                  <a:pt x="9144000" y="0"/>
                </a:lnTo>
                <a:lnTo>
                  <a:pt x="0" y="0"/>
                </a:lnTo>
                <a:lnTo>
                  <a:pt x="0" y="261620"/>
                </a:lnTo>
                <a:close/>
              </a:path>
            </a:pathLst>
          </a:custGeom>
          <a:solidFill>
            <a:srgbClr val="114454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4" name="object 4"/>
          <p:cNvSpPr/>
          <p:nvPr/>
        </p:nvSpPr>
        <p:spPr>
          <a:xfrm>
            <a:off x="0" y="5718359"/>
            <a:ext cx="9144000" cy="274445"/>
          </a:xfrm>
          <a:custGeom>
            <a:avLst/>
            <a:gdLst/>
            <a:ahLst/>
            <a:cxnLst/>
            <a:rect l="l" t="t" r="r" b="b"/>
            <a:pathLst>
              <a:path w="9144000" h="205739">
                <a:moveTo>
                  <a:pt x="0" y="205739"/>
                </a:moveTo>
                <a:lnTo>
                  <a:pt x="9144000" y="205739"/>
                </a:lnTo>
                <a:lnTo>
                  <a:pt x="9144000" y="0"/>
                </a:lnTo>
                <a:lnTo>
                  <a:pt x="0" y="0"/>
                </a:lnTo>
                <a:lnTo>
                  <a:pt x="0" y="205739"/>
                </a:lnTo>
                <a:close/>
              </a:path>
            </a:pathLst>
          </a:custGeom>
          <a:solidFill>
            <a:srgbClr val="165751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707042"/>
          </a:xfrm>
          <a:custGeom>
            <a:avLst/>
            <a:gdLst/>
            <a:ahLst/>
            <a:cxnLst/>
            <a:rect l="l" t="t" r="r" b="b"/>
            <a:pathLst>
              <a:path w="9144000" h="530860">
                <a:moveTo>
                  <a:pt x="9144000" y="0"/>
                </a:moveTo>
                <a:lnTo>
                  <a:pt x="0" y="0"/>
                </a:lnTo>
                <a:lnTo>
                  <a:pt x="0" y="312280"/>
                </a:lnTo>
                <a:lnTo>
                  <a:pt x="0" y="530352"/>
                </a:lnTo>
                <a:lnTo>
                  <a:pt x="9144000" y="530352"/>
                </a:lnTo>
                <a:lnTo>
                  <a:pt x="9144000" y="312280"/>
                </a:lnTo>
                <a:lnTo>
                  <a:pt x="9144000" y="0"/>
                </a:lnTo>
                <a:close/>
              </a:path>
            </a:pathLst>
          </a:custGeom>
          <a:solidFill>
            <a:srgbClr val="18637B"/>
          </a:solidFill>
        </p:spPr>
        <p:txBody>
          <a:bodyPr lIns="0" tIns="0" rIns="0" bIns="0"/>
          <a:lstStyle/>
          <a:p>
            <a:pPr>
              <a:defRPr/>
            </a:pPr>
          </a:p>
        </p:txBody>
      </p:sp>
      <p:grpSp>
        <p:nvGrpSpPr>
          <p:cNvPr id="9222" name="object 6"/>
          <p:cNvGrpSpPr/>
          <p:nvPr/>
        </p:nvGrpSpPr>
        <p:grpSpPr bwMode="auto">
          <a:xfrm>
            <a:off x="0" y="5992804"/>
            <a:ext cx="9144000" cy="865196"/>
            <a:chOff x="0" y="4494276"/>
            <a:chExt cx="9144000" cy="649605"/>
          </a:xfrm>
        </p:grpSpPr>
        <p:sp>
          <p:nvSpPr>
            <p:cNvPr id="7" name="object 7"/>
            <p:cNvSpPr/>
            <p:nvPr/>
          </p:nvSpPr>
          <p:spPr>
            <a:xfrm>
              <a:off x="0" y="4494276"/>
              <a:ext cx="9144000" cy="89640"/>
            </a:xfrm>
            <a:custGeom>
              <a:avLst/>
              <a:gdLst/>
              <a:ahLst/>
              <a:cxnLst/>
              <a:rect l="l" t="t" r="r" b="b"/>
              <a:pathLst>
                <a:path w="9144000" h="90170">
                  <a:moveTo>
                    <a:pt x="0" y="89917"/>
                  </a:moveTo>
                  <a:lnTo>
                    <a:pt x="9144000" y="89917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89917"/>
                  </a:lnTo>
                  <a:close/>
                </a:path>
              </a:pathLst>
            </a:custGeom>
            <a:solidFill>
              <a:srgbClr val="3B8D61"/>
            </a:solidFill>
          </p:spPr>
          <p:txBody>
            <a:bodyPr lIns="0" tIns="0" rIns="0" bIns="0"/>
            <a:lstStyle/>
            <a:p>
              <a:pPr>
                <a:defRPr/>
              </a:pPr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4583916"/>
              <a:ext cx="9144000" cy="559965"/>
            </a:xfrm>
            <a:custGeom>
              <a:avLst/>
              <a:gdLst/>
              <a:ahLst/>
              <a:cxnLst/>
              <a:rect l="l" t="t" r="r" b="b"/>
              <a:pathLst>
                <a:path w="9144000" h="559435">
                  <a:moveTo>
                    <a:pt x="9144000" y="0"/>
                  </a:moveTo>
                  <a:lnTo>
                    <a:pt x="0" y="0"/>
                  </a:lnTo>
                  <a:lnTo>
                    <a:pt x="0" y="559306"/>
                  </a:lnTo>
                  <a:lnTo>
                    <a:pt x="9144000" y="55930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94BF6E"/>
            </a:solidFill>
          </p:spPr>
          <p:txBody>
            <a:bodyPr lIns="0" tIns="0" rIns="0" bIns="0"/>
            <a:lstStyle/>
            <a:p>
              <a:pPr>
                <a:defRPr/>
              </a:pPr>
            </a:p>
          </p:txBody>
        </p:sp>
      </p:grpSp>
      <p:sp>
        <p:nvSpPr>
          <p:cNvPr id="9" name="object 9"/>
          <p:cNvSpPr/>
          <p:nvPr/>
        </p:nvSpPr>
        <p:spPr>
          <a:xfrm>
            <a:off x="7619737" y="178312"/>
            <a:ext cx="1165334" cy="87760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lIns="0" tIns="0" rIns="0" bIns="0"/>
          <a:lstStyle/>
          <a:p>
            <a:pPr>
              <a:defRPr/>
            </a:pPr>
          </a:p>
        </p:txBody>
      </p:sp>
      <p:sp>
        <p:nvSpPr>
          <p:cNvPr id="10" name="object 10"/>
          <p:cNvSpPr txBox="1"/>
          <p:nvPr/>
        </p:nvSpPr>
        <p:spPr>
          <a:xfrm>
            <a:off x="7809479" y="1054361"/>
            <a:ext cx="992985" cy="199028"/>
          </a:xfrm>
          <a:prstGeom prst="rect">
            <a:avLst/>
          </a:prstGeom>
        </p:spPr>
        <p:txBody>
          <a:bodyPr lIns="0" tIns="14223" rIns="0" bIns="0">
            <a:spAutoFit/>
          </a:bodyPr>
          <a:lstStyle/>
          <a:p>
            <a:pPr marL="13970">
              <a:spcBef>
                <a:spcPts val="110"/>
              </a:spcBef>
              <a:defRPr/>
            </a:pPr>
            <a:r>
              <a:rPr sz="600" b="1" spc="-6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MAHATMA </a:t>
            </a:r>
            <a:r>
              <a:rPr sz="600" b="1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GANDHI</a:t>
            </a:r>
            <a:r>
              <a:rPr sz="600" b="1" spc="-84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600" b="1" dirty="0">
                <a:solidFill>
                  <a:srgbClr val="FEFEFE"/>
                </a:solidFill>
                <a:latin typeface="Arial" panose="020B0604020202020204"/>
                <a:cs typeface="Arial" panose="020B0604020202020204"/>
              </a:rPr>
              <a:t>MISSION</a:t>
            </a:r>
            <a:endParaRPr sz="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229273" y="364375"/>
            <a:ext cx="7771529" cy="3268520"/>
          </a:xfrm>
          <a:prstGeom prst="rect">
            <a:avLst/>
          </a:prstGeom>
        </p:spPr>
        <p:txBody>
          <a:bodyPr lIns="102407" tIns="51203" rIns="102407" bIns="51203">
            <a:norm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200000"/>
              </a:lnSpc>
            </a:pPr>
            <a:r>
              <a:rPr lang="en-US" sz="27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MGM Institute of Physiotherapy </a:t>
            </a:r>
            <a:br>
              <a:rPr lang="en-US" sz="27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Aurangabad</a:t>
            </a:r>
            <a:br>
              <a:rPr lang="en-US" sz="310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</a:br>
            <a:endParaRPr lang="en-US" sz="3100">
              <a:effectLst>
                <a:outerShdw blurRad="38100" dist="38100" dir="2700000" algn="tl">
                  <a:srgbClr val="C0C0C0"/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2" name="Subtitle 2"/>
          <p:cNvSpPr txBox="1"/>
          <p:nvPr/>
        </p:nvSpPr>
        <p:spPr>
          <a:xfrm>
            <a:off x="610339" y="4267062"/>
            <a:ext cx="7771530" cy="4154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Didactic Lecture</a:t>
            </a:r>
            <a:endParaRPr lang="en-US" sz="2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0486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Past history </a:t>
            </a:r>
            <a:endParaRPr lang="en-IN"/>
          </a:p>
        </p:txBody>
      </p:sp>
      <p:sp>
        <p:nvSpPr>
          <p:cNvPr id="1048614" name="Content Placeholder 10486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Past surgical history </a:t>
            </a:r>
            <a:endParaRPr lang="en-IN"/>
          </a:p>
          <a:p>
            <a:r>
              <a:rPr lang="en-US"/>
              <a:t>Past medical history</a:t>
            </a:r>
            <a:endParaRPr lang="en-IN"/>
          </a:p>
          <a:p>
            <a:r>
              <a:rPr lang="en-US"/>
              <a:t>Does the patient have a history of surgery or past illness ? </a:t>
            </a:r>
            <a:endParaRPr lang="en-IN"/>
          </a:p>
          <a:p>
            <a:r>
              <a:rPr lang="en-US"/>
              <a:t>What was the site of operations and what condition was being treated ?</a:t>
            </a:r>
            <a:endParaRPr lang="en-IN"/>
          </a:p>
          <a:p>
            <a:r>
              <a:rPr lang="en-US"/>
              <a:t>Does the patient have history of hypertension , diabetes mallitus  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04860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Drug history </a:t>
            </a:r>
            <a:endParaRPr lang="en-IN"/>
          </a:p>
        </p:txBody>
      </p:sp>
      <p:pic>
        <p:nvPicPr>
          <p:cNvPr id="2097157" name="Picture Placeholder 2097156"/>
          <p:cNvPicPr>
            <a:picLocks noGrp="1"/>
          </p:cNvPicPr>
          <p:nvPr>
            <p:ph type="pic" idx="1"/>
          </p:nvPr>
        </p:nvPicPr>
        <p:blipFill>
          <a:blip r:embed="rId1"/>
          <a:srcRect l="26619" r="26619"/>
          <a:stretch>
            <a:fillRect/>
          </a:stretch>
        </p:blipFill>
        <p:spPr/>
      </p:pic>
      <p:sp>
        <p:nvSpPr>
          <p:cNvPr id="1048610" name="Text Placeholder 1048609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Has the patient been received analgesics , steroids or any other medications ? If so for how long ? </a:t>
            </a:r>
            <a:endParaRPr lang="en-IN" sz="2400" dirty="0"/>
          </a:p>
          <a:p>
            <a:r>
              <a:rPr lang="en-US" sz="2400" dirty="0"/>
              <a:t>When did he last take the medication ? </a:t>
            </a:r>
            <a:endParaRPr lang="en-IN" sz="2400" dirty="0"/>
          </a:p>
          <a:p>
            <a:r>
              <a:rPr lang="en-US" sz="2400" dirty="0"/>
              <a:t>Did the medication help ?   </a:t>
            </a:r>
            <a:endParaRPr lang="en-IN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04860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history </a:t>
            </a:r>
            <a:endParaRPr lang="en-IN"/>
          </a:p>
        </p:txBody>
      </p:sp>
      <p:sp>
        <p:nvSpPr>
          <p:cNvPr id="1048605" name="Content Placeholder 104860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Appetite </a:t>
            </a:r>
            <a:endParaRPr lang="en-IN"/>
          </a:p>
          <a:p>
            <a:r>
              <a:rPr lang="en-US"/>
              <a:t>Sleep </a:t>
            </a:r>
            <a:endParaRPr lang="en-IN"/>
          </a:p>
          <a:p>
            <a:r>
              <a:rPr lang="en-US"/>
              <a:t>Bowel </a:t>
            </a:r>
            <a:endParaRPr lang="en-IN"/>
          </a:p>
          <a:p>
            <a:r>
              <a:rPr lang="en-US"/>
              <a:t>Bladder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0485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Occupational history</a:t>
            </a:r>
            <a:endParaRPr lang="en-IN"/>
          </a:p>
        </p:txBody>
      </p:sp>
      <p:sp>
        <p:nvSpPr>
          <p:cNvPr id="1048588" name="Content Placeholder 1048587"/>
          <p:cNvSpPr>
            <a:spLocks noGrp="1"/>
          </p:cNvSpPr>
          <p:nvPr>
            <p:ph idx="1"/>
          </p:nvPr>
        </p:nvSpPr>
        <p:spPr>
          <a:xfrm>
            <a:off x="4916869" y="987426"/>
            <a:ext cx="3599672" cy="5028561"/>
          </a:xfrm>
        </p:spPr>
        <p:txBody>
          <a:bodyPr/>
          <a:lstStyle/>
          <a:p>
            <a:endParaRPr lang="en-IN"/>
          </a:p>
        </p:txBody>
      </p:sp>
      <p:sp>
        <p:nvSpPr>
          <p:cNvPr id="1048589" name="Text Placeholder 1048588"/>
          <p:cNvSpPr>
            <a:spLocks noGrp="1"/>
          </p:cNvSpPr>
          <p:nvPr>
            <p:ph type="body" sz="half" idx="2"/>
          </p:nvPr>
        </p:nvSpPr>
        <p:spPr>
          <a:xfrm>
            <a:off x="406401" y="2057400"/>
            <a:ext cx="4348480" cy="381158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/>
              <a:buChar char="•"/>
            </a:pPr>
            <a:r>
              <a:rPr lang="en-US" sz="2400" dirty="0"/>
              <a:t>What is the patient  occupation ?</a:t>
            </a:r>
            <a:endParaRPr lang="en-IN" sz="2400" dirty="0"/>
          </a:p>
          <a:p>
            <a:pPr marL="285750" indent="-285750">
              <a:buFont typeface="Arial" panose="020B0604020202020204"/>
              <a:buChar char="•"/>
            </a:pPr>
            <a:r>
              <a:rPr lang="en-US" sz="2400" dirty="0"/>
              <a:t>What does the patient do at the work ?</a:t>
            </a:r>
            <a:endParaRPr lang="en-IN" sz="2400" dirty="0"/>
          </a:p>
          <a:p>
            <a:pPr marL="285750" indent="-285750">
              <a:buFont typeface="Arial" panose="020B0604020202020204"/>
              <a:buChar char="•"/>
            </a:pPr>
            <a:r>
              <a:rPr lang="en-US" sz="2400" dirty="0"/>
              <a:t>Does he use special support ? </a:t>
            </a:r>
            <a:endParaRPr lang="en-IN" sz="2400" dirty="0"/>
          </a:p>
          <a:p>
            <a:pPr marL="285750" indent="-285750">
              <a:buFont typeface="Arial" panose="020B0604020202020204"/>
              <a:buChar char="•"/>
            </a:pPr>
            <a:r>
              <a:rPr lang="en-US" sz="2400" dirty="0"/>
              <a:t>How many hours he works ? </a:t>
            </a:r>
            <a:endParaRPr lang="en-IN" sz="2400" dirty="0"/>
          </a:p>
        </p:txBody>
      </p:sp>
      <p:pic>
        <p:nvPicPr>
          <p:cNvPr id="2097156" name="Picture 2097155"/>
          <p:cNvPicPr/>
          <p:nvPr/>
        </p:nvPicPr>
        <p:blipFill>
          <a:blip r:embed="rId1"/>
          <a:stretch>
            <a:fillRect/>
          </a:stretch>
        </p:blipFill>
        <p:spPr>
          <a:xfrm>
            <a:off x="4916868" y="948588"/>
            <a:ext cx="4140343" cy="4960823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0485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Socioeconomic history</a:t>
            </a:r>
            <a:endParaRPr lang="en-IN"/>
          </a:p>
        </p:txBody>
      </p:sp>
      <p:pic>
        <p:nvPicPr>
          <p:cNvPr id="2097158" name="Picture Placeholder 2097157"/>
          <p:cNvPicPr>
            <a:picLocks noGrp="1"/>
          </p:cNvPicPr>
          <p:nvPr>
            <p:ph type="pic" idx="1"/>
          </p:nvPr>
        </p:nvPicPr>
        <p:blipFill>
          <a:blip r:embed="rId1"/>
          <a:srcRect l="7545" r="7545"/>
          <a:stretch>
            <a:fillRect/>
          </a:stretch>
        </p:blipFill>
        <p:spPr/>
      </p:pic>
      <p:sp>
        <p:nvSpPr>
          <p:cNvPr id="1048598" name="Text Placeholder 1048597"/>
          <p:cNvSpPr>
            <a:spLocks noGrp="1"/>
          </p:cNvSpPr>
          <p:nvPr>
            <p:ph type="body" sz="half" idx="2"/>
          </p:nvPr>
        </p:nvSpPr>
        <p:spPr>
          <a:xfrm>
            <a:off x="629840" y="2208781"/>
            <a:ext cx="2949178" cy="381158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/>
              <a:buChar char="•"/>
            </a:pPr>
            <a:r>
              <a:rPr lang="en-US" sz="2400" dirty="0"/>
              <a:t>What is the socioeconomic status of the patient ? </a:t>
            </a:r>
            <a:endParaRPr lang="en-IN" sz="2400" dirty="0"/>
          </a:p>
          <a:p>
            <a:pPr marL="285750" indent="-285750">
              <a:buFont typeface="Arial" panose="020B0604020202020204"/>
              <a:buChar char="•"/>
            </a:pPr>
            <a:r>
              <a:rPr lang="en-US" sz="2400" dirty="0"/>
              <a:t>What is the educational status ?</a:t>
            </a:r>
            <a:endParaRPr lang="en-IN" sz="2400" dirty="0"/>
          </a:p>
          <a:p>
            <a:pPr marL="285750" indent="-285750">
              <a:buFont typeface="Arial" panose="020B0604020202020204"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Kuppuswami</a:t>
            </a:r>
            <a:r>
              <a:rPr lang="en-US" sz="2400" dirty="0"/>
              <a:t> scale. </a:t>
            </a:r>
            <a:endParaRPr lang="en-IN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0486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Environmental history</a:t>
            </a:r>
            <a:endParaRPr lang="en-IN"/>
          </a:p>
        </p:txBody>
      </p:sp>
      <p:sp>
        <p:nvSpPr>
          <p:cNvPr id="1048607" name="Content Placeholder 104860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is the environment of the house ? </a:t>
            </a:r>
            <a:endParaRPr lang="en-IN"/>
          </a:p>
          <a:p>
            <a:r>
              <a:rPr lang="en-US"/>
              <a:t>House is made up of ? </a:t>
            </a:r>
            <a:endParaRPr lang="en-IN"/>
          </a:p>
          <a:p>
            <a:r>
              <a:rPr lang="en-US"/>
              <a:t>Flooring present or not ? </a:t>
            </a:r>
            <a:endParaRPr lang="en-IN"/>
          </a:p>
          <a:p>
            <a:r>
              <a:rPr lang="en-US"/>
              <a:t>Well ventilated or not ?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0486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physical examination </a:t>
            </a:r>
            <a:endParaRPr lang="en-IN"/>
          </a:p>
        </p:txBody>
      </p:sp>
      <p:sp>
        <p:nvSpPr>
          <p:cNvPr id="1048612" name="Content Placeholder 10486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BMI </a:t>
            </a:r>
            <a:endParaRPr lang="en-IN"/>
          </a:p>
          <a:p>
            <a:r>
              <a:rPr lang="en-US"/>
              <a:t>Patients body built </a:t>
            </a:r>
            <a:endParaRPr lang="en-IN"/>
          </a:p>
          <a:p>
            <a:r>
              <a:rPr lang="en-US"/>
              <a:t>Vitals -  PR , RR , BP , temp , PICCLE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0486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observations </a:t>
            </a:r>
            <a:endParaRPr lang="en-IN"/>
          </a:p>
        </p:txBody>
      </p:sp>
      <p:sp>
        <p:nvSpPr>
          <p:cNvPr id="1048635" name="Content Placeholder 1048634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lstStyle/>
          <a:p>
            <a:r>
              <a:rPr lang="en-US" sz="2800"/>
              <a:t>General observations</a:t>
            </a:r>
            <a:endParaRPr lang="en-IN" sz="2800"/>
          </a:p>
          <a:p>
            <a:r>
              <a:rPr lang="en-US" sz="3200"/>
              <a:t> Posture - </a:t>
            </a:r>
            <a:endParaRPr lang="en-IN" sz="3200"/>
          </a:p>
          <a:p>
            <a:r>
              <a:rPr lang="en-US" sz="2800"/>
              <a:t>Anterior view -   The examiner first places the patients arm in the anatomical position to determine whether there is a normal carrying angle. </a:t>
            </a:r>
            <a:endParaRPr lang="en-IN" sz="2800"/>
          </a:p>
          <a:p>
            <a:r>
              <a:rPr lang="en-US" sz="2800"/>
              <a:t>Cubitus valgus </a:t>
            </a:r>
            <a:endParaRPr lang="en-IN" sz="2800"/>
          </a:p>
          <a:p>
            <a:r>
              <a:rPr lang="en-US" sz="2800"/>
              <a:t>Cubitus varus</a:t>
            </a:r>
            <a:endParaRPr lang="en-IN" sz="2800"/>
          </a:p>
          <a:p>
            <a:r>
              <a:rPr lang="en-US" sz="2800"/>
              <a:t>Gun stock deformity</a:t>
            </a:r>
            <a:endParaRPr lang="en-IN" sz="2800"/>
          </a:p>
          <a:p>
            <a:r>
              <a:rPr lang="en-US" sz="3010"/>
              <a:t>Anterior and posterior view - look for normal bony and soft tissue contours     </a:t>
            </a:r>
            <a:endParaRPr lang="en-IN" sz="301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0486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37" name="Content Placeholder 104863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Examiner should note whether the patient can assume the normal position of function of the elbow . (9</a:t>
            </a:r>
            <a:r>
              <a:rPr lang="en-US" altLang="en-US"/>
              <a:t>0 degree flexion)</a:t>
            </a:r>
            <a:endParaRPr lang="en-IN"/>
          </a:p>
          <a:p>
            <a:r>
              <a:rPr lang="en-US" altLang="en-US" sz="3200"/>
              <a:t>Gait - </a:t>
            </a:r>
            <a:endParaRPr lang="en-IN" sz="3200"/>
          </a:p>
          <a:p>
            <a:r>
              <a:rPr lang="en-US" altLang="en-US" sz="3200"/>
              <a:t>  </a:t>
            </a:r>
            <a:r>
              <a:rPr lang="en-US" altLang="en-US" sz="2800"/>
              <a:t>Is the gait is normal ? </a:t>
            </a:r>
            <a:endParaRPr lang="en-IN" sz="3200"/>
          </a:p>
          <a:p>
            <a:r>
              <a:rPr lang="en-US" sz="3200"/>
              <a:t>Patients attitude - </a:t>
            </a:r>
            <a:endParaRPr lang="en-IN" sz="3200"/>
          </a:p>
          <a:p>
            <a:r>
              <a:rPr lang="en-US" sz="3200"/>
              <a:t> </a:t>
            </a:r>
            <a:r>
              <a:rPr lang="en-US" sz="2800"/>
              <a:t>Which type of attitude patients have ? </a:t>
            </a:r>
            <a:endParaRPr lang="en-IN" sz="3200"/>
          </a:p>
          <a:p>
            <a:endParaRPr lang="en-IN" sz="3200"/>
          </a:p>
          <a:p>
            <a:endParaRPr lang="en-IN" sz="32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0486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physical examination </a:t>
            </a:r>
            <a:br>
              <a:rPr lang="en-US"/>
            </a:br>
            <a:r>
              <a:rPr lang="en-US"/>
              <a:t> </a:t>
            </a:r>
            <a:r>
              <a:rPr lang="en-US" sz="3600"/>
              <a:t>On inspection</a:t>
            </a:r>
            <a:endParaRPr lang="en-IN"/>
          </a:p>
        </p:txBody>
      </p:sp>
      <p:sp>
        <p:nvSpPr>
          <p:cNvPr id="1048639" name="Content Placeholder 1048638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lstStyle/>
          <a:p>
            <a:r>
              <a:rPr lang="en-US" sz="3200"/>
              <a:t>Patients position - </a:t>
            </a:r>
            <a:endParaRPr lang="en-IN" sz="3200"/>
          </a:p>
          <a:p>
            <a:r>
              <a:rPr lang="en-US" sz="3200"/>
              <a:t>Attitude of limb - </a:t>
            </a:r>
            <a:endParaRPr lang="en-IN" sz="3200"/>
          </a:p>
          <a:p>
            <a:r>
              <a:rPr lang="en-US" sz="3200"/>
              <a:t>Deformity - </a:t>
            </a:r>
            <a:r>
              <a:rPr lang="en-US"/>
              <a:t>  Is there any deformity of joint ?   </a:t>
            </a:r>
            <a:endParaRPr lang="en-IN"/>
          </a:p>
          <a:p>
            <a:r>
              <a:rPr lang="en-US"/>
              <a:t>Tennis elbow</a:t>
            </a:r>
            <a:endParaRPr lang="en-IN"/>
          </a:p>
          <a:p>
            <a:r>
              <a:rPr lang="en-US"/>
              <a:t>Golfers elbow </a:t>
            </a:r>
            <a:endParaRPr lang="en-IN"/>
          </a:p>
          <a:p>
            <a:r>
              <a:rPr lang="en-US"/>
              <a:t>Students elbow </a:t>
            </a:r>
            <a:endParaRPr lang="en-IN"/>
          </a:p>
          <a:p>
            <a:r>
              <a:rPr lang="en-US"/>
              <a:t>Gun stock deformity</a:t>
            </a:r>
            <a:endParaRPr lang="en-IN"/>
          </a:p>
          <a:p>
            <a:r>
              <a:rPr lang="en-US"/>
              <a:t>Cubitus valgus </a:t>
            </a:r>
            <a:endParaRPr lang="en-IN"/>
          </a:p>
          <a:p>
            <a:r>
              <a:rPr lang="en-US"/>
              <a:t>Cubitus varus  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/>
              <a:t>Elbow joint assessment</a:t>
            </a:r>
            <a:endParaRPr lang="en-US" altLang="zh-CN" b="1"/>
          </a:p>
        </p:txBody>
      </p:sp>
      <p:sp>
        <p:nvSpPr>
          <p:cNvPr id="5" name="TextBox 4"/>
          <p:cNvSpPr txBox="1"/>
          <p:nvPr/>
        </p:nvSpPr>
        <p:spPr>
          <a:xfrm>
            <a:off x="-462280" y="4117975"/>
            <a:ext cx="1006856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25830" eaLnBrk="1" hangingPunct="1">
              <a:buSzPct val="65000"/>
            </a:pPr>
            <a:r>
              <a:rPr lang="en-US" sz="2000" dirty="0">
                <a:latin typeface="Algerian" panose="04020705040A02060702" pitchFamily="82" charset="0"/>
                <a:cs typeface="Algerian" panose="04020705040A02060702" pitchFamily="82" charset="0"/>
                <a:sym typeface="+mn-ea"/>
              </a:rPr>
              <a:t>Dr. surendra Wani </a:t>
            </a:r>
            <a:endParaRPr lang="en-US" sz="2000" dirty="0">
              <a:latin typeface="Algerian" panose="04020705040A02060702" pitchFamily="82" charset="0"/>
              <a:ea typeface="+mn-ea"/>
              <a:cs typeface="Algerian" panose="04020705040A02060702" pitchFamily="82" charset="0"/>
            </a:endParaRPr>
          </a:p>
          <a:p>
            <a:pPr algn="ctr" defTabSz="925830" eaLnBrk="1" hangingPunct="1">
              <a:buSzPct val="65000"/>
            </a:pPr>
            <a:r>
              <a:rPr lang="en-US" sz="2000" dirty="0">
                <a:latin typeface="Algerian" panose="04020705040A02060702" pitchFamily="82" charset="0"/>
                <a:cs typeface="Algerian" panose="04020705040A02060702" pitchFamily="82" charset="0"/>
                <a:sym typeface="+mn-ea"/>
              </a:rPr>
              <a:t>Dept. Of Musculoskeletal Physiotherapy</a:t>
            </a:r>
            <a:endParaRPr lang="en-US" sz="2000" dirty="0">
              <a:latin typeface="Algerian" panose="04020705040A02060702" pitchFamily="82" charset="0"/>
              <a:ea typeface="+mn-ea"/>
              <a:cs typeface="Algerian" panose="04020705040A02060702" pitchFamily="82" charset="0"/>
            </a:endParaRPr>
          </a:p>
          <a:p>
            <a:pPr algn="ctr" defTabSz="925830" eaLnBrk="1" hangingPunct="1">
              <a:buSzPct val="65000"/>
            </a:pPr>
            <a:r>
              <a:rPr lang="en-US" sz="2000" dirty="0">
                <a:latin typeface="Algerian" panose="04020705040A02060702" pitchFamily="82" charset="0"/>
                <a:cs typeface="Algerian" panose="04020705040A02060702" pitchFamily="82" charset="0"/>
                <a:sym typeface="+mn-ea"/>
              </a:rPr>
              <a:t>MGM Institute Of Physiotherapy</a:t>
            </a:r>
            <a:endParaRPr lang="en-US" sz="2000" dirty="0">
              <a:latin typeface="Algerian" panose="04020705040A02060702" pitchFamily="82" charset="0"/>
              <a:ea typeface="+mn-ea"/>
              <a:cs typeface="Algerian" panose="04020705040A02060702" pitchFamily="82" charset="0"/>
            </a:endParaRPr>
          </a:p>
          <a:p>
            <a:pPr algn="ctr" defTabSz="925830" eaLnBrk="1" hangingPunct="1">
              <a:buSzPct val="65000"/>
            </a:pPr>
            <a:r>
              <a:rPr lang="en-US" sz="2000" dirty="0">
                <a:latin typeface="Algerian" panose="04020705040A02060702" pitchFamily="82" charset="0"/>
                <a:cs typeface="Algerian" panose="04020705040A02060702" pitchFamily="82" charset="0"/>
                <a:sym typeface="+mn-ea"/>
              </a:rPr>
              <a:t>Chh. Sambhajinagar</a:t>
            </a:r>
            <a:endParaRPr lang="en-US" sz="2000" b="1" dirty="0">
              <a:latin typeface="Algerian" panose="04020705040A02060702" pitchFamily="82" charset="0"/>
              <a:cs typeface="Algerian" panose="04020705040A02060702" pitchFamily="82" charset="0"/>
              <a:sym typeface="+mn-ea"/>
            </a:endParaRPr>
          </a:p>
          <a:p>
            <a:endParaRPr lang="en-US" sz="2000" b="1" dirty="0">
              <a:latin typeface="Algerian" panose="04020705040A02060702" pitchFamily="82" charset="0"/>
              <a:cs typeface="Algerian" panose="04020705040A02060702" pitchFamily="82" charset="0"/>
              <a:sym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097152"/>
          <p:cNvPicPr/>
          <p:nvPr/>
        </p:nvPicPr>
        <p:blipFill>
          <a:blip r:embed="rId1"/>
          <a:stretch>
            <a:fillRect/>
          </a:stretch>
        </p:blipFill>
        <p:spPr>
          <a:xfrm>
            <a:off x="180671" y="244705"/>
            <a:ext cx="5023793" cy="2916322"/>
          </a:xfrm>
          <a:prstGeom prst="rect">
            <a:avLst/>
          </a:prstGeom>
        </p:spPr>
      </p:pic>
      <p:pic>
        <p:nvPicPr>
          <p:cNvPr id="2097154" name="Picture 2097153"/>
          <p:cNvPicPr/>
          <p:nvPr/>
        </p:nvPicPr>
        <p:blipFill>
          <a:blip r:embed="rId2"/>
          <a:stretch>
            <a:fillRect/>
          </a:stretch>
        </p:blipFill>
        <p:spPr>
          <a:xfrm>
            <a:off x="1926537" y="3219644"/>
            <a:ext cx="6605422" cy="363835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0486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44" name="Content Placeholder 1048643"/>
          <p:cNvSpPr>
            <a:spLocks noGrp="1"/>
          </p:cNvSpPr>
          <p:nvPr>
            <p:ph idx="1"/>
          </p:nvPr>
        </p:nvSpPr>
        <p:spPr/>
        <p:txBody>
          <a:bodyPr>
            <a:normAutofit fontScale="96429"/>
          </a:bodyPr>
          <a:lstStyle/>
          <a:p>
            <a:r>
              <a:rPr lang="en-US"/>
              <a:t>Bony contours - is there any bony contours present over the joint ? </a:t>
            </a:r>
            <a:endParaRPr lang="en-IN"/>
          </a:p>
          <a:p>
            <a:r>
              <a:rPr lang="en-US"/>
              <a:t>Soft tissue contours </a:t>
            </a:r>
            <a:endParaRPr lang="en-IN"/>
          </a:p>
          <a:p>
            <a:r>
              <a:rPr lang="en-US"/>
              <a:t>Muscle wasting </a:t>
            </a:r>
            <a:endParaRPr lang="en-IN"/>
          </a:p>
          <a:p>
            <a:r>
              <a:rPr lang="en-US"/>
              <a:t>Swelling </a:t>
            </a:r>
            <a:endParaRPr lang="en-IN"/>
          </a:p>
          <a:p>
            <a:r>
              <a:rPr lang="en-US"/>
              <a:t>Oedema </a:t>
            </a:r>
            <a:endParaRPr lang="en-IN"/>
          </a:p>
          <a:p>
            <a:r>
              <a:rPr lang="en-US"/>
              <a:t>Scar </a:t>
            </a:r>
            <a:endParaRPr lang="en-IN"/>
          </a:p>
          <a:p>
            <a:r>
              <a:rPr lang="en-US"/>
              <a:t>Wounds / ulcer</a:t>
            </a:r>
            <a:endParaRPr lang="en-IN"/>
          </a:p>
          <a:p>
            <a:r>
              <a:rPr lang="en-US"/>
              <a:t>Bandage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0486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palpation</a:t>
            </a:r>
            <a:endParaRPr lang="en-IN"/>
          </a:p>
        </p:txBody>
      </p:sp>
      <p:sp>
        <p:nvSpPr>
          <p:cNvPr id="1048646" name="Content Placeholder 104864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Local temperature </a:t>
            </a:r>
            <a:endParaRPr lang="en-IN"/>
          </a:p>
          <a:p>
            <a:r>
              <a:rPr lang="en-US"/>
              <a:t>Tenderness -  check on the bony prominent</a:t>
            </a:r>
            <a:endParaRPr lang="en-IN"/>
          </a:p>
          <a:p>
            <a:r>
              <a:rPr lang="en-US"/>
              <a:t>Muscle spasm </a:t>
            </a:r>
            <a:endParaRPr lang="en-IN"/>
          </a:p>
          <a:p>
            <a:r>
              <a:rPr lang="en-US"/>
              <a:t>Muscle wasting </a:t>
            </a:r>
            <a:endParaRPr lang="en-IN"/>
          </a:p>
          <a:p>
            <a:r>
              <a:rPr lang="en-US"/>
              <a:t>Swelling </a:t>
            </a:r>
            <a:endParaRPr lang="en-IN"/>
          </a:p>
          <a:p>
            <a:r>
              <a:rPr lang="en-US"/>
              <a:t>Odema </a:t>
            </a:r>
            <a:endParaRPr lang="en-IN"/>
          </a:p>
          <a:p>
            <a:r>
              <a:rPr lang="en-US"/>
              <a:t>Crepitus </a:t>
            </a:r>
            <a:endParaRPr lang="en-IN"/>
          </a:p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Scar examination</a:t>
            </a:r>
            <a:endParaRPr lang="en-IN"/>
          </a:p>
        </p:txBody>
      </p:sp>
      <p:sp>
        <p:nvSpPr>
          <p:cNvPr id="1048648" name="Content Placeholder 10486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Is there any scar present over the joint ? </a:t>
            </a:r>
            <a:endParaRPr lang="en-IN"/>
          </a:p>
          <a:p>
            <a:r>
              <a:rPr lang="en-US"/>
              <a:t>Whict type of scar it is ? Healed or unhealed ?</a:t>
            </a:r>
            <a:endParaRPr lang="en-IN"/>
          </a:p>
          <a:p>
            <a:r>
              <a:rPr lang="en-US"/>
              <a:t>Length of scar ? </a:t>
            </a:r>
            <a:endParaRPr lang="en-IN"/>
          </a:p>
          <a:p>
            <a:r>
              <a:rPr lang="en-US"/>
              <a:t>Adherent or non adherent ? </a:t>
            </a:r>
            <a:endParaRPr lang="en-IN"/>
          </a:p>
          <a:p>
            <a:r>
              <a:rPr lang="en-US"/>
              <a:t>Is is discharging or non discharging scar ?  </a:t>
            </a:r>
            <a:endParaRPr lang="en-IN"/>
          </a:p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0486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Sensory examination </a:t>
            </a:r>
            <a:endParaRPr lang="en-IN"/>
          </a:p>
        </p:txBody>
      </p:sp>
      <p:sp>
        <p:nvSpPr>
          <p:cNvPr id="1048650" name="Content Placeholder 10486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/>
              <a:t>Superficial sensation </a:t>
            </a:r>
            <a:endParaRPr lang="en-IN"/>
          </a:p>
          <a:p>
            <a:r>
              <a:rPr lang="en-US" sz="2800"/>
              <a:t>Pain </a:t>
            </a:r>
            <a:endParaRPr lang="en-IN" sz="2800"/>
          </a:p>
          <a:p>
            <a:r>
              <a:rPr lang="en-US" sz="2800"/>
              <a:t>Touch </a:t>
            </a:r>
            <a:endParaRPr lang="en-IN" sz="2800"/>
          </a:p>
          <a:p>
            <a:r>
              <a:rPr lang="en-US" sz="2800"/>
              <a:t>Temperature</a:t>
            </a:r>
            <a:endParaRPr lang="en-IN" sz="2800"/>
          </a:p>
          <a:p>
            <a:r>
              <a:rPr lang="en-US" sz="3600"/>
              <a:t>Deep sensations </a:t>
            </a:r>
            <a:endParaRPr lang="en-IN" sz="3600"/>
          </a:p>
          <a:p>
            <a:r>
              <a:rPr lang="en-US" sz="2800"/>
              <a:t>Proprioception , kinesthesia , vibration</a:t>
            </a:r>
            <a:endParaRPr lang="en-IN" sz="2800"/>
          </a:p>
          <a:p>
            <a:r>
              <a:rPr lang="en-US" sz="2800"/>
              <a:t>Cortical sensation</a:t>
            </a:r>
            <a:endParaRPr lang="en-IN" sz="2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Joint examination</a:t>
            </a:r>
            <a:endParaRPr lang="en-IN"/>
          </a:p>
        </p:txBody>
      </p:sp>
      <p:sp>
        <p:nvSpPr>
          <p:cNvPr id="1048652" name="Content Placeholder 10486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1. Active movements -  painfree complete / painful complete , painfree limited / painful limited</a:t>
            </a:r>
            <a:endParaRPr lang="en-IN"/>
          </a:p>
          <a:p>
            <a:r>
              <a:rPr lang="en-US"/>
              <a:t>2. Passive movements - painfree complete / painful complete , painfree limited / painful limited</a:t>
            </a:r>
            <a:endParaRPr lang="en-IN"/>
          </a:p>
          <a:p>
            <a:r>
              <a:rPr lang="en-US"/>
              <a:t>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0486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Capsular pattern </a:t>
            </a:r>
            <a:endParaRPr lang="en-IN"/>
          </a:p>
        </p:txBody>
      </p:sp>
      <p:sp>
        <p:nvSpPr>
          <p:cNvPr id="1048654" name="Content Placeholder 10486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Combined movements - Regular strech pattern ,   regular compression pattern , irregular pattern </a:t>
            </a:r>
            <a:endParaRPr lang="en-IN"/>
          </a:p>
          <a:p>
            <a:r>
              <a:rPr lang="en-US"/>
              <a:t>Accessory movement /joint  play.   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04865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Muscle examination</a:t>
            </a:r>
            <a:endParaRPr lang="en-IN"/>
          </a:p>
        </p:txBody>
      </p:sp>
      <p:sp>
        <p:nvSpPr>
          <p:cNvPr id="1048656" name="Content Placeholder 104865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1. Muscle strength </a:t>
            </a:r>
            <a:endParaRPr lang="en-IN"/>
          </a:p>
          <a:p>
            <a:r>
              <a:rPr lang="en-US"/>
              <a:t>2. Muscle length </a:t>
            </a:r>
            <a:endParaRPr lang="en-IN"/>
          </a:p>
          <a:p>
            <a:r>
              <a:rPr lang="en-US"/>
              <a:t>3. Resisted isometrics </a:t>
            </a:r>
            <a:endParaRPr lang="en-IN"/>
          </a:p>
          <a:p>
            <a:r>
              <a:rPr lang="en-US"/>
              <a:t>4. Muscle girth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0486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Nerve examination</a:t>
            </a:r>
            <a:endParaRPr lang="en-IN"/>
          </a:p>
        </p:txBody>
      </p:sp>
      <p:sp>
        <p:nvSpPr>
          <p:cNvPr id="1048658" name="Content Placeholder 104865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1. Integrity of the nervous system.</a:t>
            </a:r>
            <a:endParaRPr lang="en-IN"/>
          </a:p>
          <a:p>
            <a:r>
              <a:rPr lang="en-US"/>
              <a:t>      Myotomes </a:t>
            </a:r>
            <a:endParaRPr lang="en-IN"/>
          </a:p>
          <a:p>
            <a:r>
              <a:rPr lang="en-US"/>
              <a:t>      Dermatoms</a:t>
            </a:r>
            <a:endParaRPr lang="en-IN"/>
          </a:p>
          <a:p>
            <a:r>
              <a:rPr lang="en-US"/>
              <a:t>      Reflex testing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04865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Measurements</a:t>
            </a:r>
            <a:endParaRPr lang="en-IN"/>
          </a:p>
        </p:txBody>
      </p:sp>
      <p:sp>
        <p:nvSpPr>
          <p:cNvPr id="1048660" name="Content Placeholder 104865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Limb length </a:t>
            </a:r>
            <a:endParaRPr lang="en-IN"/>
          </a:p>
          <a:p>
            <a:r>
              <a:rPr lang="en-US"/>
              <a:t>True </a:t>
            </a:r>
            <a:endParaRPr lang="en-IN"/>
          </a:p>
          <a:p>
            <a:r>
              <a:rPr lang="en-US"/>
              <a:t>Apparent</a:t>
            </a:r>
            <a:endParaRPr lang="en-IN"/>
          </a:p>
          <a:p>
            <a:r>
              <a:rPr lang="en-US"/>
              <a:t>Segmental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and learn to assess </a:t>
            </a:r>
            <a:r>
              <a:rPr lang="en-US" smtClean="0"/>
              <a:t>the elbow </a:t>
            </a:r>
            <a:r>
              <a:rPr lang="en-US" dirty="0" smtClean="0"/>
              <a:t>joint subjectively and objectively.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&amp; </a:t>
            </a:r>
            <a:r>
              <a:rPr lang="en-US" dirty="0" err="1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Carrying angle. 3 marks</a:t>
            </a:r>
            <a:endParaRPr lang="en-US" dirty="0" smtClean="0"/>
          </a:p>
          <a:p>
            <a:r>
              <a:rPr lang="en-US" dirty="0" smtClean="0"/>
              <a:t>Three point relationship. 3 marks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09715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395414" cy="683553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04862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432708" cy="1600200"/>
          </a:xfrm>
        </p:spPr>
        <p:txBody>
          <a:bodyPr/>
          <a:lstStyle/>
          <a:p>
            <a:pPr marL="5080" indent="0">
              <a:buNone/>
            </a:pPr>
            <a:r>
              <a:rPr lang="en-US" sz="4000" b="1" dirty="0"/>
              <a:t>Introduction</a:t>
            </a:r>
            <a:endParaRPr lang="en-IN" sz="4000" b="1" dirty="0"/>
          </a:p>
        </p:txBody>
      </p:sp>
      <p:pic>
        <p:nvPicPr>
          <p:cNvPr id="2097152" name="Picture Placeholder 2097151"/>
          <p:cNvPicPr>
            <a:picLocks noGrp="1"/>
          </p:cNvPicPr>
          <p:nvPr>
            <p:ph type="pic" idx="1"/>
          </p:nvPr>
        </p:nvPicPr>
        <p:blipFill>
          <a:blip r:embed="rId1"/>
          <a:srcRect l="2768" r="2768"/>
          <a:stretch>
            <a:fillRect/>
          </a:stretch>
        </p:blipFill>
        <p:spPr>
          <a:xfrm>
            <a:off x="4032119" y="995362"/>
            <a:ext cx="4629150" cy="4873625"/>
          </a:xfrm>
        </p:spPr>
      </p:pic>
      <p:sp>
        <p:nvSpPr>
          <p:cNvPr id="1048623" name="TextBox 1048622"/>
          <p:cNvSpPr txBox="1"/>
          <p:nvPr/>
        </p:nvSpPr>
        <p:spPr>
          <a:xfrm>
            <a:off x="104430" y="2232024"/>
            <a:ext cx="4000000" cy="34442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 - synovial joint between the lower end of humerus and upper ends of radius and ulna bones.</a:t>
            </a:r>
            <a:endParaRPr lang="en-IN" sz="2800">
              <a:solidFill>
                <a:srgbClr val="000000"/>
              </a:solidFill>
            </a:endParaRPr>
          </a:p>
          <a:p>
            <a:r>
              <a:rPr lang="en-US" sz="2800">
                <a:solidFill>
                  <a:srgbClr val="000000"/>
                </a:solidFill>
              </a:rPr>
              <a:t>- elbow joints contain humeroradial and humeroulnar joints.  </a:t>
            </a:r>
            <a:endParaRPr lang="en-IN" sz="280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0486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Carrying Angle..</a:t>
            </a:r>
            <a:endParaRPr lang="en-IN"/>
          </a:p>
        </p:txBody>
      </p:sp>
      <p:sp>
        <p:nvSpPr>
          <p:cNvPr id="1048625" name="Content Placeholder 10486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Transverse axis of the elbow joint is directed medially and downwards. Because of this, the extended forearm is not in straight line with the arm , but makes an angle of about 13 degree with it. This is known as carrying angle. </a:t>
            </a:r>
            <a:endParaRPr lang="en-IN"/>
          </a:p>
          <a:p>
            <a:r>
              <a:rPr lang="en-US"/>
              <a:t>Disappears in full flexion &amp; pronation.</a:t>
            </a:r>
            <a:endParaRPr lang="en-IN"/>
          </a:p>
          <a:p>
            <a:r>
              <a:rPr lang="en-US"/>
              <a:t>Male - 10 to 15 degree </a:t>
            </a:r>
            <a:endParaRPr lang="en-IN"/>
          </a:p>
          <a:p>
            <a:r>
              <a:rPr lang="en-US"/>
              <a:t>Female - more than 15 degree 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0486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Demographic Data</a:t>
            </a:r>
            <a:endParaRPr lang="en-IN"/>
          </a:p>
        </p:txBody>
      </p:sp>
      <p:sp>
        <p:nvSpPr>
          <p:cNvPr id="1048627" name="Content Placeholder 10486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Name - </a:t>
            </a:r>
            <a:endParaRPr lang="en-IN"/>
          </a:p>
          <a:p>
            <a:r>
              <a:rPr lang="en-US"/>
              <a:t>Age - </a:t>
            </a:r>
            <a:endParaRPr lang="en-IN"/>
          </a:p>
          <a:p>
            <a:r>
              <a:rPr lang="en-US"/>
              <a:t>Sex - </a:t>
            </a:r>
            <a:endParaRPr lang="en-IN"/>
          </a:p>
          <a:p>
            <a:r>
              <a:rPr lang="en-US"/>
              <a:t>Occupation - </a:t>
            </a:r>
            <a:endParaRPr lang="en-IN"/>
          </a:p>
          <a:p>
            <a:r>
              <a:rPr lang="en-US"/>
              <a:t>Religion - </a:t>
            </a:r>
            <a:endParaRPr lang="en-IN"/>
          </a:p>
          <a:p>
            <a:r>
              <a:rPr lang="en-US"/>
              <a:t>Dominance - </a:t>
            </a:r>
            <a:endParaRPr lang="en-IN"/>
          </a:p>
          <a:p>
            <a:r>
              <a:rPr lang="en-US"/>
              <a:t>Date of admission -</a:t>
            </a:r>
            <a:endParaRPr lang="en-IN"/>
          </a:p>
          <a:p>
            <a:r>
              <a:rPr lang="en-US"/>
              <a:t>Date of evaluation -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0486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Chief complaints</a:t>
            </a:r>
            <a:endParaRPr lang="en-IN"/>
          </a:p>
        </p:txBody>
      </p:sp>
      <p:sp>
        <p:nvSpPr>
          <p:cNvPr id="1048629" name="Content Placeholder 10486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Why the patient come for help ? </a:t>
            </a:r>
            <a:endParaRPr lang="en-IN"/>
          </a:p>
          <a:p>
            <a:r>
              <a:rPr lang="en-US"/>
              <a:t>What are the complaints patients come with ?</a:t>
            </a:r>
            <a:endParaRPr lang="en-IN"/>
          </a:p>
          <a:p>
            <a:r>
              <a:rPr lang="en-US"/>
              <a:t>Tennis elbow </a:t>
            </a:r>
            <a:endParaRPr lang="en-IN"/>
          </a:p>
          <a:p>
            <a:r>
              <a:rPr lang="en-US"/>
              <a:t>Golfers elbow </a:t>
            </a:r>
            <a:endParaRPr lang="en-IN"/>
          </a:p>
          <a:p>
            <a:r>
              <a:rPr lang="en-US"/>
              <a:t>Students elbow(miner's ) </a:t>
            </a:r>
            <a:endParaRPr lang="en-IN"/>
          </a:p>
          <a:p>
            <a:r>
              <a:rPr lang="en-US"/>
              <a:t>Cubitus valgus </a:t>
            </a:r>
            <a:endParaRPr lang="en-IN"/>
          </a:p>
          <a:p>
            <a:r>
              <a:rPr lang="en-US"/>
              <a:t>Cubitus varus </a:t>
            </a:r>
            <a:endParaRPr lang="en-IN"/>
          </a:p>
          <a:p>
            <a:r>
              <a:rPr lang="en-US"/>
              <a:t>Gun stock deformity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0486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present illness</a:t>
            </a:r>
            <a:endParaRPr lang="en-IN"/>
          </a:p>
        </p:txBody>
      </p:sp>
      <p:sp>
        <p:nvSpPr>
          <p:cNvPr id="1048631" name="Content Placeholder 10486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  <a:p>
            <a:r>
              <a:rPr lang="en-US"/>
              <a:t>When did the accident occur or the what was the mechanism of the injury ?</a:t>
            </a:r>
            <a:endParaRPr lang="en-IN"/>
          </a:p>
          <a:p>
            <a:r>
              <a:rPr lang="en-US"/>
              <a:t>Has the elbow injured before ?</a:t>
            </a:r>
            <a:endParaRPr lang="en-IN"/>
          </a:p>
          <a:p>
            <a:r>
              <a:rPr lang="en-US"/>
              <a:t>How long  has the patient had the problem ?</a:t>
            </a:r>
            <a:endParaRPr lang="en-IN"/>
          </a:p>
          <a:p>
            <a:r>
              <a:rPr lang="en-US"/>
              <a:t>Does the condition come and go ?</a:t>
            </a:r>
            <a:endParaRPr lang="en-IN"/>
          </a:p>
          <a:p>
            <a:r>
              <a:rPr lang="en-US"/>
              <a:t>What activities aggravate the problem ?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0486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Pain assessment</a:t>
            </a:r>
            <a:endParaRPr lang="en-IN"/>
          </a:p>
        </p:txBody>
      </p:sp>
      <p:sp>
        <p:nvSpPr>
          <p:cNvPr id="1048633" name="Content Placeholder 104863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are the details of the present pain and other symptoms ?</a:t>
            </a:r>
            <a:endParaRPr lang="en-IN"/>
          </a:p>
          <a:p>
            <a:r>
              <a:rPr lang="en-US"/>
              <a:t>What are the boundaries and site of the pain ?</a:t>
            </a:r>
            <a:endParaRPr lang="en-IN"/>
          </a:p>
          <a:p>
            <a:r>
              <a:rPr lang="en-US"/>
              <a:t>Is pain radiating and is it worse at night ? </a:t>
            </a:r>
            <a:endParaRPr lang="en-IN"/>
          </a:p>
          <a:p>
            <a:r>
              <a:rPr lang="en-US"/>
              <a:t>Are there any activities that increase or decrease pain ? Does pulling (traction) twisting (torque)  or pushing (compression) after the pain ?</a:t>
            </a:r>
            <a:endParaRPr lang="en-IN"/>
          </a:p>
          <a:p>
            <a:r>
              <a:rPr lang="en-US"/>
              <a:t>Are there any position that relieve the pain ?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SKW</a:t>
            </a:r>
            <a:endParaRPr lang="zh-CN" altLang="en-US"/>
          </a:p>
        </p:txBody>
      </p:sp>
    </p:spTree>
  </p:cSld>
  <p:clrMapOvr>
    <a:masterClrMapping/>
  </p:clrMapOvr>
  <p:transition spd="slow">
    <p:split dir="in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4822</Words>
  <Application>WPS Presentation</Application>
  <PresentationFormat>On-screen Show (4:3)</PresentationFormat>
  <Paragraphs>341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3" baseType="lpstr">
      <vt:lpstr>Arial</vt:lpstr>
      <vt:lpstr>SimSun</vt:lpstr>
      <vt:lpstr>Wingdings</vt:lpstr>
      <vt:lpstr>Arial</vt:lpstr>
      <vt:lpstr>Times New Roman</vt:lpstr>
      <vt:lpstr>Garamond</vt:lpstr>
      <vt:lpstr>Algerian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Elbow joint assessment</vt:lpstr>
      <vt:lpstr>Objectives</vt:lpstr>
      <vt:lpstr>Introduction</vt:lpstr>
      <vt:lpstr>Carrying Angle..</vt:lpstr>
      <vt:lpstr>Demographic Data</vt:lpstr>
      <vt:lpstr>Chief complaints</vt:lpstr>
      <vt:lpstr>History of present illness</vt:lpstr>
      <vt:lpstr>Pain assessment</vt:lpstr>
      <vt:lpstr>Past history </vt:lpstr>
      <vt:lpstr>Drug history </vt:lpstr>
      <vt:lpstr>Personal history </vt:lpstr>
      <vt:lpstr>Occupational history</vt:lpstr>
      <vt:lpstr>Socioeconomic history</vt:lpstr>
      <vt:lpstr>Environmental history</vt:lpstr>
      <vt:lpstr>General physical examination </vt:lpstr>
      <vt:lpstr>On observations </vt:lpstr>
      <vt:lpstr>PowerPoint 演示文稿</vt:lpstr>
      <vt:lpstr>Local physical examination   On inspection</vt:lpstr>
      <vt:lpstr>PowerPoint 演示文稿</vt:lpstr>
      <vt:lpstr>PowerPoint 演示文稿</vt:lpstr>
      <vt:lpstr>On palpation</vt:lpstr>
      <vt:lpstr>Scar examination</vt:lpstr>
      <vt:lpstr>Sensory examination </vt:lpstr>
      <vt:lpstr>Joint examination</vt:lpstr>
      <vt:lpstr>Capsular pattern </vt:lpstr>
      <vt:lpstr>Muscle examination</vt:lpstr>
      <vt:lpstr>Nerve examination</vt:lpstr>
      <vt:lpstr>Measurements</vt:lpstr>
      <vt:lpstr>SUMMARY &amp; QUestions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DVVPF’S College of Physiotherapy</dc:title>
  <dc:creator>Redmi Note 4</dc:creator>
  <cp:lastModifiedBy>HP</cp:lastModifiedBy>
  <cp:revision>10</cp:revision>
  <dcterms:created xsi:type="dcterms:W3CDTF">2015-05-08T17:30:00Z</dcterms:created>
  <dcterms:modified xsi:type="dcterms:W3CDTF">2024-06-20T04:36:05Z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83550186ABA24EFBAC0EFFC84E3BF565_12</vt:lpwstr>
  </property>
  <property fmtid="{D5CDD505-2E9C-101B-9397-08002B2CF9AE}" pid="3" name="KSOProductBuildVer">
    <vt:lpwstr>1033-12.2.0.17119</vt:lpwstr>
  </property>
</Properties>
</file>